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itchFamily="2" charset="0"/>
      <p:regular r:id="rId29"/>
      <p:bold r:id="rId30"/>
      <p:italic r:id="rId31"/>
      <p:boldItalic r:id="rId32"/>
    </p:embeddedFont>
    <p:embeddedFont>
      <p:font typeface="Montserrat Medium" panose="020F0502020204030204" pitchFamily="34" charset="0"/>
      <p:regular r:id="rId33"/>
      <p:bold r:id="rId34"/>
      <p:italic r:id="rId35"/>
      <p:boldItalic r:id="rId36"/>
    </p:embeddedFont>
    <p:embeddedFont>
      <p:font typeface="Montserrat SemiBold" panose="020F0502020204030204" pitchFamily="34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6"/>
  </p:normalViewPr>
  <p:slideViewPr>
    <p:cSldViewPr snapToGrid="0">
      <p:cViewPr varScale="1">
        <p:scale>
          <a:sx n="130" d="100"/>
          <a:sy n="130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c6e1a0a033_17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c6e1a0a033_17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a83f21d43c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" y="0"/>
            <a:ext cx="1124700" cy="112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" name="Google Shape;185;g3a83f21d43c_1_1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3a83f21d43c_1_1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7ab42532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36563" y="0"/>
            <a:ext cx="1998663" cy="112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8" name="Google Shape;428;g37ab4253211_0_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37ab4253211_0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ab425321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" y="0"/>
            <a:ext cx="1124700" cy="112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g37ab4253211_0_17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37ab4253211_0_17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62b23f2064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" y="0"/>
            <a:ext cx="1124700" cy="112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g362b23f2064_0_31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362b23f2064_0_3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62b23f206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36563" y="0"/>
            <a:ext cx="1998663" cy="112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g362b23f2064_0_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362b23f2064_0_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cb93000b1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cb93000b1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1156b77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1156b77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62b23f206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" y="0"/>
            <a:ext cx="1124700" cy="112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" name="Google Shape;260;g362b23f2064_0_7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362b23f2064_0_7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927fa304be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927fa304be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c6e1a0a033_17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c6e1a0a033_17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aaaa07d62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aaaa07d62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6c879ef23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6c879ef23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ce6e5c37fd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ce6e5c37fd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62b23f2064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362b23f2064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2b23f2064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62b23f2064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62b23f2064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62b23f2064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62b23f206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62b23f206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cb93000b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cb93000b1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a83f21d43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" y="0"/>
            <a:ext cx="1124700" cy="112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3" name="Google Shape;173;g3a83f21d43c_1_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a83f21d43c_1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3108965" y="4783456"/>
            <a:ext cx="29259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dt" idx="10"/>
          </p:nvPr>
        </p:nvSpPr>
        <p:spPr>
          <a:xfrm>
            <a:off x="457201" y="4783456"/>
            <a:ext cx="21033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sldNum" idx="12"/>
          </p:nvPr>
        </p:nvSpPr>
        <p:spPr>
          <a:xfrm>
            <a:off x="6583689" y="4783456"/>
            <a:ext cx="2103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rgbClr val="F3F3F3"/>
            </a:gs>
          </a:gsLst>
          <a:lin ang="5400012" scaled="0"/>
        </a:gra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uds_fedo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atic.uds.app/office-documents/RU/20240607092323_Moduls_UDS.pdf" TargetMode="Externa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59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42" Type="http://schemas.openxmlformats.org/officeDocument/2006/relationships/image" Target="../media/image62.png"/><Relationship Id="rId47" Type="http://schemas.openxmlformats.org/officeDocument/2006/relationships/image" Target="../media/image67.png"/><Relationship Id="rId50" Type="http://schemas.openxmlformats.org/officeDocument/2006/relationships/image" Target="../media/image7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6.png"/><Relationship Id="rId29" Type="http://schemas.openxmlformats.org/officeDocument/2006/relationships/image" Target="../media/image49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53" Type="http://schemas.openxmlformats.org/officeDocument/2006/relationships/image" Target="../media/image1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4" Type="http://schemas.openxmlformats.org/officeDocument/2006/relationships/image" Target="../media/image64.png"/><Relationship Id="rId52" Type="http://schemas.openxmlformats.org/officeDocument/2006/relationships/image" Target="../media/image7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43" Type="http://schemas.openxmlformats.org/officeDocument/2006/relationships/image" Target="../media/image63.png"/><Relationship Id="rId48" Type="http://schemas.openxmlformats.org/officeDocument/2006/relationships/image" Target="../media/image68.png"/><Relationship Id="rId8" Type="http://schemas.openxmlformats.org/officeDocument/2006/relationships/image" Target="../media/image28.png"/><Relationship Id="rId51" Type="http://schemas.openxmlformats.org/officeDocument/2006/relationships/image" Target="../media/image71.png"/><Relationship Id="rId3" Type="http://schemas.openxmlformats.org/officeDocument/2006/relationships/image" Target="../media/image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46" Type="http://schemas.openxmlformats.org/officeDocument/2006/relationships/image" Target="../media/image66.png"/><Relationship Id="rId20" Type="http://schemas.openxmlformats.org/officeDocument/2006/relationships/image" Target="../media/image40.png"/><Relationship Id="rId41" Type="http://schemas.openxmlformats.org/officeDocument/2006/relationships/image" Target="../media/image61.png"/><Relationship Id="rId54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4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hyperlink" Target="https://t.me/uds_fedor" TargetMode="External"/><Relationship Id="rId4" Type="http://schemas.openxmlformats.org/officeDocument/2006/relationships/hyperlink" Target="tel:+7996299623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static.uds.app/office-documents/RU/20240607092323_Moduls_UDS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497850" y="1679175"/>
            <a:ext cx="8148300" cy="31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dirty="0"/>
              <a:t>Коммерческое предложение по запуску собственных приложений в Telegram и MAX</a:t>
            </a:r>
            <a:br>
              <a:rPr lang="ru" sz="2200" dirty="0"/>
            </a:br>
            <a:r>
              <a:rPr lang="ru" sz="2200" dirty="0"/>
              <a:t>с программой лояльности и CRM</a:t>
            </a:r>
            <a:endParaRPr sz="2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0" dirty="0"/>
              <a:t>10.02.2026</a:t>
            </a:r>
            <a:endParaRPr b="0" dirty="0"/>
          </a:p>
          <a:p>
            <a:pPr algn="ctr"/>
            <a:r>
              <a:rPr lang="ru" sz="2000" b="0" dirty="0"/>
              <a:t>Автор: Москвитин Фёдор</a:t>
            </a:r>
            <a:br>
              <a:rPr lang="ru" sz="2000" b="0" dirty="0"/>
            </a:br>
            <a:r>
              <a:rPr lang="sr-Latn-RS" sz="2000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https://t.me/uds_fedor</a:t>
            </a:r>
            <a:br>
              <a:rPr lang="ru-RU" sz="2000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 b="0" dirty="0"/>
          </a:p>
        </p:txBody>
      </p:sp>
      <p:pic>
        <p:nvPicPr>
          <p:cNvPr id="105" name="Google Shape;1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114" y="383250"/>
            <a:ext cx="851775" cy="10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/>
          <p:nvPr/>
        </p:nvSpPr>
        <p:spPr>
          <a:xfrm>
            <a:off x="0" y="0"/>
            <a:ext cx="91533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6"/>
          <p:cNvSpPr/>
          <p:nvPr/>
        </p:nvSpPr>
        <p:spPr>
          <a:xfrm>
            <a:off x="581025" y="490550"/>
            <a:ext cx="45861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5494"/>
              </a:buClr>
              <a:buSzPts val="3700"/>
              <a:buFont typeface="Montserrat"/>
              <a:buNone/>
            </a:pPr>
            <a:r>
              <a:rPr lang="ru" sz="2400" b="1">
                <a:solidFill>
                  <a:srgbClr val="005494"/>
                </a:solidFill>
                <a:latin typeface="Montserrat"/>
                <a:ea typeface="Montserrat"/>
                <a:cs typeface="Montserrat"/>
                <a:sym typeface="Montserrat"/>
              </a:rPr>
              <a:t>Telegram Приложение</a:t>
            </a:r>
            <a:endParaRPr sz="2400" b="1">
              <a:solidFill>
                <a:srgbClr val="0054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5494"/>
              </a:buClr>
              <a:buSzPts val="3700"/>
              <a:buFont typeface="Montserrat"/>
              <a:buNone/>
            </a:pPr>
            <a:r>
              <a:rPr lang="ru" sz="2400" b="1">
                <a:solidFill>
                  <a:srgbClr val="005494"/>
                </a:solidFill>
                <a:latin typeface="Montserrat"/>
                <a:ea typeface="Montserrat"/>
                <a:cs typeface="Montserrat"/>
                <a:sym typeface="Montserrat"/>
              </a:rPr>
              <a:t>Широкий функционал</a:t>
            </a:r>
            <a:endParaRPr sz="2400" b="1">
              <a:solidFill>
                <a:srgbClr val="0054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36"/>
          <p:cNvSpPr/>
          <p:nvPr/>
        </p:nvSpPr>
        <p:spPr>
          <a:xfrm>
            <a:off x="581025" y="1776975"/>
            <a:ext cx="4091700" cy="26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238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Char char="-"/>
            </a:pP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Программа лояльности</a:t>
            </a: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marR="0" lvl="0" indent="-3238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Char char="-"/>
            </a:pP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Обратная связь</a:t>
            </a: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marR="0" lvl="0" indent="-3238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Char char="-"/>
            </a:pP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Рассылка в Telegram</a:t>
            </a: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marR="0" lvl="0" indent="-3238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Char char="-"/>
            </a:pP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Интернет магазин </a:t>
            </a:r>
            <a:b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(электронное меню)</a:t>
            </a: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marR="0" lvl="0" indent="-3238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Char char="-"/>
            </a:pP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Онлайн запись</a:t>
            </a: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marR="0" lvl="0" indent="-3238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Char char="-"/>
            </a:pP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Бонусы за рекомендации</a:t>
            </a: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marR="0" lvl="0" indent="-3238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Char char="-"/>
            </a:pP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многое другое</a:t>
            </a: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91" name="Google Shape;1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5902" y="446725"/>
            <a:ext cx="1961100" cy="4250100"/>
          </a:xfrm>
          <a:prstGeom prst="roundRect">
            <a:avLst>
              <a:gd name="adj" fmla="val 1054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2" name="Google Shape;19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4025" y="446750"/>
            <a:ext cx="1961100" cy="4250100"/>
          </a:xfrm>
          <a:prstGeom prst="roundRect">
            <a:avLst>
              <a:gd name="adj" fmla="val 1037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4"/>
          <p:cNvSpPr/>
          <p:nvPr/>
        </p:nvSpPr>
        <p:spPr>
          <a:xfrm>
            <a:off x="0" y="255638"/>
            <a:ext cx="91533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44"/>
          <p:cNvSpPr/>
          <p:nvPr/>
        </p:nvSpPr>
        <p:spPr>
          <a:xfrm>
            <a:off x="7981909" y="619125"/>
            <a:ext cx="5421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3" name="Google Shape;433;p44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9040" y="619125"/>
            <a:ext cx="65061" cy="6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4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1909" y="619125"/>
            <a:ext cx="466285" cy="19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4"/>
          <p:cNvSpPr/>
          <p:nvPr/>
        </p:nvSpPr>
        <p:spPr>
          <a:xfrm>
            <a:off x="581025" y="490550"/>
            <a:ext cx="45861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5494"/>
              </a:buClr>
              <a:buSzPts val="3700"/>
              <a:buFont typeface="Montserrat"/>
              <a:buNone/>
            </a:pPr>
            <a:r>
              <a:rPr lang="ru" sz="2400" b="1">
                <a:solidFill>
                  <a:srgbClr val="005494"/>
                </a:solidFill>
                <a:latin typeface="Montserrat"/>
                <a:ea typeface="Montserrat"/>
                <a:cs typeface="Montserrat"/>
                <a:sym typeface="Montserrat"/>
              </a:rPr>
              <a:t>MAX бот</a:t>
            </a:r>
            <a:endParaRPr sz="2400" b="1">
              <a:solidFill>
                <a:srgbClr val="0054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5494"/>
              </a:buClr>
              <a:buSzPts val="3700"/>
              <a:buFont typeface="Montserrat"/>
              <a:buNone/>
            </a:pPr>
            <a:endParaRPr sz="2400" b="1">
              <a:solidFill>
                <a:srgbClr val="0054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44"/>
          <p:cNvSpPr/>
          <p:nvPr/>
        </p:nvSpPr>
        <p:spPr>
          <a:xfrm>
            <a:off x="581025" y="1644807"/>
            <a:ext cx="4448100" cy="26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r>
              <a:rPr lang="ru" sz="1500" dirty="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Собственное приложение</a:t>
            </a:r>
            <a:br>
              <a:rPr lang="ru" sz="1500" dirty="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 sz="1500" dirty="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мессенджере MAX,</a:t>
            </a:r>
            <a:endParaRPr sz="1500" dirty="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r>
              <a:rPr lang="ru" sz="1500" dirty="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 программой лояльности</a:t>
            </a:r>
            <a:endParaRPr sz="1500" dirty="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endParaRPr sz="1500" dirty="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r>
              <a:rPr lang="ru" sz="1500" dirty="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Еще одна точка контакта с клиентами</a:t>
            </a:r>
            <a:endParaRPr sz="1500" dirty="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endParaRPr sz="1500" dirty="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endParaRPr sz="1500" dirty="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endParaRPr sz="1500" dirty="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endParaRPr sz="1500" dirty="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37" name="Google Shape;43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1850" y="1644800"/>
            <a:ext cx="2277200" cy="227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/>
          <p:nvPr/>
        </p:nvSpPr>
        <p:spPr>
          <a:xfrm>
            <a:off x="0" y="0"/>
            <a:ext cx="91533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7"/>
          <p:cNvSpPr/>
          <p:nvPr/>
        </p:nvSpPr>
        <p:spPr>
          <a:xfrm>
            <a:off x="7981909" y="619125"/>
            <a:ext cx="5421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37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9040" y="619125"/>
            <a:ext cx="65061" cy="6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7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1909" y="619125"/>
            <a:ext cx="466285" cy="19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7"/>
          <p:cNvSpPr/>
          <p:nvPr/>
        </p:nvSpPr>
        <p:spPr>
          <a:xfrm>
            <a:off x="581025" y="490550"/>
            <a:ext cx="45861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5494"/>
              </a:buClr>
              <a:buSzPts val="3700"/>
              <a:buFont typeface="Montserrat"/>
              <a:buNone/>
            </a:pPr>
            <a:r>
              <a:rPr lang="ru" sz="2400" b="1">
                <a:solidFill>
                  <a:srgbClr val="005494"/>
                </a:solidFill>
                <a:latin typeface="Montserrat"/>
                <a:ea typeface="Montserrat"/>
                <a:cs typeface="Montserrat"/>
                <a:sym typeface="Montserrat"/>
              </a:rPr>
              <a:t>Онлайн-запись</a:t>
            </a:r>
            <a:endParaRPr sz="2400" b="1">
              <a:solidFill>
                <a:srgbClr val="0054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37"/>
          <p:cNvSpPr/>
          <p:nvPr/>
        </p:nvSpPr>
        <p:spPr>
          <a:xfrm>
            <a:off x="581025" y="2042607"/>
            <a:ext cx="4448100" cy="26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Возможность клиентам записываться онлайн и получать уведомления о записи</a:t>
            </a:r>
            <a:b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Электронный журнал, бесплатные уведомления и другие инструменты </a:t>
            </a:r>
            <a:b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для сферы услуг</a:t>
            </a:r>
            <a:endParaRPr sz="1500" b="1">
              <a:solidFill>
                <a:srgbClr val="03030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4" name="Google Shape;204;p37" title="image 1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4425" y="619125"/>
            <a:ext cx="2007776" cy="417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7" title="image 13.png"/>
          <p:cNvPicPr preferRelativeResize="0"/>
          <p:nvPr/>
        </p:nvPicPr>
        <p:blipFill rotWithShape="1">
          <a:blip r:embed="rId6">
            <a:alphaModFix/>
          </a:blip>
          <a:srcRect b="17464"/>
          <a:stretch/>
        </p:blipFill>
        <p:spPr>
          <a:xfrm>
            <a:off x="6666150" y="1672500"/>
            <a:ext cx="1985674" cy="3471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8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56" cy="514283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8"/>
          <p:cNvSpPr/>
          <p:nvPr/>
        </p:nvSpPr>
        <p:spPr>
          <a:xfrm>
            <a:off x="7981909" y="619125"/>
            <a:ext cx="5421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38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9038" y="619125"/>
            <a:ext cx="65063" cy="6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8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1909" y="619125"/>
            <a:ext cx="466284" cy="19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8"/>
          <p:cNvSpPr/>
          <p:nvPr/>
        </p:nvSpPr>
        <p:spPr>
          <a:xfrm>
            <a:off x="581026" y="490550"/>
            <a:ext cx="35874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"/>
              <a:buNone/>
            </a:pPr>
            <a:r>
              <a:rPr lang="ru" sz="32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Как это  работает?</a:t>
            </a:r>
            <a:endParaRPr sz="3200">
              <a:solidFill>
                <a:srgbClr val="3B3C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8"/>
          <p:cNvSpPr/>
          <p:nvPr/>
        </p:nvSpPr>
        <p:spPr>
          <a:xfrm>
            <a:off x="319075" y="2262200"/>
            <a:ext cx="4312200" cy="20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4000" marR="0" lvl="1" indent="-1270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3B3C65"/>
              </a:buClr>
              <a:buSzPts val="1600"/>
              <a:buFont typeface="Montserrat SemiBold"/>
              <a:buChar char="•"/>
            </a:pPr>
            <a:r>
              <a:rPr lang="ru" sz="1600" b="0" i="0" u="none" strike="noStrike" cap="none">
                <a:solidFill>
                  <a:srgbClr val="3B3C6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 кассе (или столах) размещается QR-код  «Получи скидку»</a:t>
            </a:r>
            <a:endParaRPr sz="1600" b="0" i="0" u="none" strike="noStrike" cap="none">
              <a:solidFill>
                <a:srgbClr val="3B3C6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1" indent="-1270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3B3C65"/>
              </a:buClr>
              <a:buSzPts val="1600"/>
              <a:buFont typeface="Montserrat SemiBold"/>
              <a:buChar char="•"/>
            </a:pPr>
            <a:r>
              <a:rPr lang="ru" sz="1600" b="0" i="0" u="none" strike="noStrike" cap="none">
                <a:solidFill>
                  <a:srgbClr val="3B3C6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Клиент сканирует QR-код</a:t>
            </a:r>
            <a:endParaRPr sz="1600" b="0" i="0" u="none" strike="noStrike" cap="none">
              <a:solidFill>
                <a:srgbClr val="3B3C6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1" indent="-1270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3B3C65"/>
              </a:buClr>
              <a:buSzPts val="1600"/>
              <a:buFont typeface="Montserrat SemiBold"/>
              <a:buChar char="•"/>
            </a:pPr>
            <a:r>
              <a:rPr lang="ru" sz="1600" b="0" i="0" u="none" strike="noStrike" cap="none">
                <a:solidFill>
                  <a:srgbClr val="3B3C6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Вступает в программу лояльности</a:t>
            </a:r>
            <a:endParaRPr sz="1600" b="0" i="0" u="none" strike="noStrike" cap="none">
              <a:solidFill>
                <a:srgbClr val="3B3C6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1" indent="-1270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3B3C65"/>
              </a:buClr>
              <a:buSzPts val="1600"/>
              <a:buFont typeface="Montserrat SemiBold"/>
              <a:buChar char="•"/>
            </a:pPr>
            <a:r>
              <a:rPr lang="ru" sz="1600" b="0" i="0" u="none" strike="noStrike" cap="none">
                <a:solidFill>
                  <a:srgbClr val="3B3C6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Данные клиента попадают в CRM</a:t>
            </a:r>
            <a:endParaRPr sz="1600" b="0" i="0" u="none" strike="noStrike" cap="none">
              <a:solidFill>
                <a:srgbClr val="3B3C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2350" y="-337"/>
            <a:ext cx="43116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/>
          <p:nvPr/>
        </p:nvSpPr>
        <p:spPr>
          <a:xfrm>
            <a:off x="0" y="0"/>
            <a:ext cx="91533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p39"/>
          <p:cNvSpPr/>
          <p:nvPr/>
        </p:nvSpPr>
        <p:spPr>
          <a:xfrm>
            <a:off x="7981909" y="619125"/>
            <a:ext cx="5421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39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9037" y="619125"/>
            <a:ext cx="65063" cy="6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9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1909" y="619125"/>
            <a:ext cx="466285" cy="19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9"/>
          <p:cNvSpPr/>
          <p:nvPr/>
        </p:nvSpPr>
        <p:spPr>
          <a:xfrm>
            <a:off x="581022" y="490538"/>
            <a:ext cx="22398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5494"/>
              </a:buClr>
              <a:buSzPts val="3700"/>
              <a:buFont typeface="Montserrat"/>
              <a:buNone/>
            </a:pPr>
            <a:r>
              <a:rPr lang="ru" sz="3200" b="1">
                <a:solidFill>
                  <a:srgbClr val="020D5B"/>
                </a:solidFill>
                <a:latin typeface="Montserrat"/>
                <a:ea typeface="Montserrat"/>
                <a:cs typeface="Montserrat"/>
                <a:sym typeface="Montserrat"/>
              </a:rPr>
              <a:t>Пример</a:t>
            </a:r>
            <a:endParaRPr sz="3200">
              <a:solidFill>
                <a:srgbClr val="020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9"/>
          <p:cNvSpPr/>
          <p:nvPr/>
        </p:nvSpPr>
        <p:spPr>
          <a:xfrm>
            <a:off x="214015" y="2187846"/>
            <a:ext cx="5352792" cy="180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r>
              <a:rPr lang="ru" sz="1500" dirty="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Отсканируйте QR-код  </a:t>
            </a:r>
            <a:br>
              <a:rPr lang="ru" sz="1500" dirty="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 sz="1500" dirty="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или перейдите по ссылке</a:t>
            </a:r>
          </a:p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5494"/>
              </a:buClr>
              <a:buSzPts val="1500"/>
              <a:buFont typeface="Montserrat SemiBold"/>
              <a:buNone/>
            </a:pPr>
            <a:r>
              <a:rPr lang="sr-Latn-RS" sz="1500" u="sng" dirty="0" err="1">
                <a:solidFill>
                  <a:schemeClr val="hlink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https</a:t>
            </a:r>
            <a:r>
              <a:rPr lang="sr-Latn-RS" sz="1500" u="sng" dirty="0">
                <a:solidFill>
                  <a:schemeClr val="hlink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://</a:t>
            </a:r>
            <a:r>
              <a:rPr lang="sr-Latn-RS" sz="1500" u="sng" dirty="0" err="1">
                <a:solidFill>
                  <a:schemeClr val="hlink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t.me</a:t>
            </a:r>
            <a:r>
              <a:rPr lang="sr-Latn-RS" sz="1500" u="sng" dirty="0">
                <a:solidFill>
                  <a:schemeClr val="hlink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</a:t>
            </a:r>
            <a:r>
              <a:rPr lang="sr-Latn-RS" sz="1500" u="sng" dirty="0" err="1">
                <a:solidFill>
                  <a:schemeClr val="hlink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ProBeauty_Studio_bot?start</a:t>
            </a:r>
            <a:r>
              <a:rPr lang="sr-Latn-RS" sz="1500" u="sng" dirty="0">
                <a:solidFill>
                  <a:schemeClr val="hlink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=cdpe7447</a:t>
            </a:r>
            <a:endParaRPr lang="sr-Latn-RS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DF6CAE-5021-1C3C-C4D4-F0DC67EA0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667" y="2075926"/>
            <a:ext cx="1808772" cy="18087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 txBox="1"/>
          <p:nvPr/>
        </p:nvSpPr>
        <p:spPr>
          <a:xfrm>
            <a:off x="626626" y="532700"/>
            <a:ext cx="5767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Начисление баллов за любые</a:t>
            </a:r>
            <a:endParaRPr sz="24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действия клиентов</a:t>
            </a:r>
            <a:endParaRPr sz="24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40"/>
          <p:cNvSpPr txBox="1"/>
          <p:nvPr/>
        </p:nvSpPr>
        <p:spPr>
          <a:xfrm>
            <a:off x="626625" y="2639725"/>
            <a:ext cx="164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Покупки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40"/>
          <p:cNvSpPr txBox="1"/>
          <p:nvPr/>
        </p:nvSpPr>
        <p:spPr>
          <a:xfrm>
            <a:off x="2639263" y="2639725"/>
            <a:ext cx="164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40"/>
          <p:cNvSpPr txBox="1"/>
          <p:nvPr/>
        </p:nvSpPr>
        <p:spPr>
          <a:xfrm>
            <a:off x="4651927" y="2639725"/>
            <a:ext cx="1859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День рождения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другие праздники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40"/>
          <p:cNvSpPr txBox="1"/>
          <p:nvPr/>
        </p:nvSpPr>
        <p:spPr>
          <a:xfrm>
            <a:off x="6653827" y="2639725"/>
            <a:ext cx="185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Отзывы в Яндекс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Отзывы, 2GIS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40"/>
          <p:cNvSpPr txBox="1"/>
          <p:nvPr/>
        </p:nvSpPr>
        <p:spPr>
          <a:xfrm>
            <a:off x="626625" y="3866700"/>
            <a:ext cx="2012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Посты или отметки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соцсетях клиентами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40"/>
          <p:cNvSpPr txBox="1"/>
          <p:nvPr/>
        </p:nvSpPr>
        <p:spPr>
          <a:xfrm>
            <a:off x="2639275" y="3866700"/>
            <a:ext cx="201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Статусы клиентов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их достижения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40"/>
          <p:cNvSpPr txBox="1"/>
          <p:nvPr/>
        </p:nvSpPr>
        <p:spPr>
          <a:xfrm>
            <a:off x="4651925" y="3866700"/>
            <a:ext cx="2012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 сегментам</a:t>
            </a:r>
            <a:b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(пол, возраст,</a:t>
            </a:r>
            <a:b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количество покупок)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40"/>
          <p:cNvSpPr txBox="1"/>
          <p:nvPr/>
        </p:nvSpPr>
        <p:spPr>
          <a:xfrm>
            <a:off x="6664625" y="3866700"/>
            <a:ext cx="221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Может быть любая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лояльности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1"/>
          <p:cNvSpPr txBox="1"/>
          <p:nvPr/>
        </p:nvSpPr>
        <p:spPr>
          <a:xfrm>
            <a:off x="626626" y="532700"/>
            <a:ext cx="5767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И множество другого</a:t>
            </a:r>
            <a:br>
              <a:rPr lang="ru" sz="24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4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функционала</a:t>
            </a:r>
            <a:endParaRPr sz="24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41"/>
          <p:cNvSpPr txBox="1"/>
          <p:nvPr/>
        </p:nvSpPr>
        <p:spPr>
          <a:xfrm>
            <a:off x="954875" y="2128825"/>
            <a:ext cx="361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Push и Telegram-уведомления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41"/>
          <p:cNvSpPr txBox="1"/>
          <p:nvPr/>
        </p:nvSpPr>
        <p:spPr>
          <a:xfrm>
            <a:off x="967925" y="2798009"/>
            <a:ext cx="359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Отзывы, оценки за обслуживание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41"/>
          <p:cNvSpPr txBox="1"/>
          <p:nvPr/>
        </p:nvSpPr>
        <p:spPr>
          <a:xfrm>
            <a:off x="980825" y="3431324"/>
            <a:ext cx="351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Интернет-магазин</a:t>
            </a:r>
            <a:b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онлайн-заказы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41"/>
          <p:cNvSpPr txBox="1"/>
          <p:nvPr/>
        </p:nvSpPr>
        <p:spPr>
          <a:xfrm>
            <a:off x="980825" y="4077594"/>
            <a:ext cx="311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Общение в Telegram и MAX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41"/>
          <p:cNvSpPr txBox="1"/>
          <p:nvPr/>
        </p:nvSpPr>
        <p:spPr>
          <a:xfrm>
            <a:off x="5108350" y="2128825"/>
            <a:ext cx="390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Измерение рекламных каналов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41"/>
          <p:cNvSpPr txBox="1"/>
          <p:nvPr/>
        </p:nvSpPr>
        <p:spPr>
          <a:xfrm>
            <a:off x="5108344" y="2798009"/>
            <a:ext cx="302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Сертификаты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5108344" y="3431324"/>
            <a:ext cx="311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Кросс-маркетинг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41"/>
          <p:cNvSpPr txBox="1"/>
          <p:nvPr/>
        </p:nvSpPr>
        <p:spPr>
          <a:xfrm>
            <a:off x="4440100" y="4426375"/>
            <a:ext cx="4455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Весь функционал доступен по </a:t>
            </a:r>
            <a:r>
              <a:rPr lang="ru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ссылке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2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56" cy="514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2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556" y="2338388"/>
            <a:ext cx="1248684" cy="32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2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122" y="1557338"/>
            <a:ext cx="1443030" cy="48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2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0276" y="1557338"/>
            <a:ext cx="813365" cy="48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2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51764" y="1557338"/>
            <a:ext cx="719134" cy="48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2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10365" y="2376488"/>
            <a:ext cx="1166806" cy="27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2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14432" y="2976563"/>
            <a:ext cx="671509" cy="276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2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4436" y="2976563"/>
            <a:ext cx="42858" cy="4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2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4436" y="3210675"/>
            <a:ext cx="42858" cy="4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 descr=" 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7856" y="3004163"/>
            <a:ext cx="57705" cy="5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2" descr=" 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7856" y="3167861"/>
            <a:ext cx="57705" cy="5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 descr=" 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19122" y="3102120"/>
            <a:ext cx="25322" cy="2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 descr=" 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8708" y="3017925"/>
            <a:ext cx="30938" cy="3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2" descr=" 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48708" y="3181623"/>
            <a:ext cx="30938" cy="3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2" descr=" 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21562" y="3076129"/>
            <a:ext cx="75874" cy="7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2" descr=" 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394345" y="3040275"/>
            <a:ext cx="146707" cy="14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2" descr=" 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264367" y="2976663"/>
            <a:ext cx="132312" cy="20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2" descr=" 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561369" y="3040275"/>
            <a:ext cx="130613" cy="14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2" descr=" 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73319" y="3040136"/>
            <a:ext cx="129705" cy="14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2" descr=" 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123335" y="3040136"/>
            <a:ext cx="119239" cy="14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2" descr=" 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711154" y="3040136"/>
            <a:ext cx="129701" cy="14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2" descr=" 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850500" y="2976563"/>
            <a:ext cx="925808" cy="27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264294" y="3663847"/>
            <a:ext cx="149786" cy="14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532544" y="3663864"/>
            <a:ext cx="149803" cy="14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670925" y="3665850"/>
            <a:ext cx="158543" cy="14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190706" y="3666291"/>
            <a:ext cx="72287" cy="14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429537" y="3666270"/>
            <a:ext cx="93111" cy="14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521731" y="3848775"/>
            <a:ext cx="139194" cy="14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674162" y="3848380"/>
            <a:ext cx="150842" cy="14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190671" y="3850377"/>
            <a:ext cx="97071" cy="14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388014" y="3850721"/>
            <a:ext cx="136388" cy="14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306375" y="3850816"/>
            <a:ext cx="93900" cy="1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823980" y="3850994"/>
            <a:ext cx="79350" cy="14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922323" y="3850710"/>
            <a:ext cx="93794" cy="14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032715" y="3850903"/>
            <a:ext cx="14229" cy="142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278644" y="3676444"/>
            <a:ext cx="121093" cy="12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546929" y="3676467"/>
            <a:ext cx="121059" cy="121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702514" y="3681651"/>
            <a:ext cx="95388" cy="11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443757" y="3679235"/>
            <a:ext cx="64661" cy="5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688608" y="3861092"/>
            <a:ext cx="121948" cy="12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428081" y="3866422"/>
            <a:ext cx="55834" cy="6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320530" y="3863800"/>
            <a:ext cx="65323" cy="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936545" y="3920725"/>
            <a:ext cx="65315" cy="5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2" descr=" 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264294" y="3663847"/>
            <a:ext cx="149786" cy="14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2" descr=" 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532544" y="3663864"/>
            <a:ext cx="149804" cy="146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2" descr=" 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670925" y="3665850"/>
            <a:ext cx="158543" cy="14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2" descr=" 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190706" y="3666291"/>
            <a:ext cx="72288" cy="141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2" descr=" 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2429537" y="3666270"/>
            <a:ext cx="93110" cy="14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2" descr=" 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2521731" y="3848775"/>
            <a:ext cx="139195" cy="14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2" descr=" 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2674162" y="3848380"/>
            <a:ext cx="150841" cy="14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 descr=" 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2190671" y="3850377"/>
            <a:ext cx="97001" cy="14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 descr=" 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2388014" y="3850721"/>
            <a:ext cx="136386" cy="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 descr=" 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2306375" y="3850816"/>
            <a:ext cx="93901" cy="1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2" descr=" 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2823980" y="3850994"/>
            <a:ext cx="79348" cy="14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2" descr=" 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2922323" y="3850710"/>
            <a:ext cx="93794" cy="14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2" descr=" 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3032715" y="3850903"/>
            <a:ext cx="14232" cy="142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2" descr=" 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1847840" y="3586163"/>
            <a:ext cx="54041" cy="5741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2"/>
          <p:cNvSpPr/>
          <p:nvPr/>
        </p:nvSpPr>
        <p:spPr>
          <a:xfrm>
            <a:off x="2091013" y="3650338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2"/>
          <p:cNvSpPr/>
          <p:nvPr/>
        </p:nvSpPr>
        <p:spPr>
          <a:xfrm>
            <a:off x="2091013" y="3726335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2"/>
          <p:cNvSpPr/>
          <p:nvPr/>
        </p:nvSpPr>
        <p:spPr>
          <a:xfrm>
            <a:off x="2091013" y="3832725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2"/>
          <p:cNvSpPr/>
          <p:nvPr/>
        </p:nvSpPr>
        <p:spPr>
          <a:xfrm>
            <a:off x="2091013" y="3665537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42"/>
          <p:cNvSpPr/>
          <p:nvPr/>
        </p:nvSpPr>
        <p:spPr>
          <a:xfrm>
            <a:off x="2091013" y="3741534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2"/>
          <p:cNvSpPr/>
          <p:nvPr/>
        </p:nvSpPr>
        <p:spPr>
          <a:xfrm>
            <a:off x="2091013" y="3847925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2"/>
          <p:cNvSpPr/>
          <p:nvPr/>
        </p:nvSpPr>
        <p:spPr>
          <a:xfrm>
            <a:off x="2091013" y="3695935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2"/>
          <p:cNvSpPr/>
          <p:nvPr/>
        </p:nvSpPr>
        <p:spPr>
          <a:xfrm>
            <a:off x="2091013" y="3802329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2"/>
          <p:cNvSpPr/>
          <p:nvPr/>
        </p:nvSpPr>
        <p:spPr>
          <a:xfrm>
            <a:off x="2091013" y="3771932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2"/>
          <p:cNvSpPr/>
          <p:nvPr/>
        </p:nvSpPr>
        <p:spPr>
          <a:xfrm>
            <a:off x="2091013" y="3878324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2"/>
          <p:cNvSpPr/>
          <p:nvPr/>
        </p:nvSpPr>
        <p:spPr>
          <a:xfrm>
            <a:off x="2091013" y="3680735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2"/>
          <p:cNvSpPr/>
          <p:nvPr/>
        </p:nvSpPr>
        <p:spPr>
          <a:xfrm>
            <a:off x="2091013" y="3756732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42"/>
          <p:cNvSpPr/>
          <p:nvPr/>
        </p:nvSpPr>
        <p:spPr>
          <a:xfrm>
            <a:off x="2091013" y="3863124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2"/>
          <p:cNvSpPr/>
          <p:nvPr/>
        </p:nvSpPr>
        <p:spPr>
          <a:xfrm>
            <a:off x="2091013" y="3711136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42"/>
          <p:cNvSpPr/>
          <p:nvPr/>
        </p:nvSpPr>
        <p:spPr>
          <a:xfrm>
            <a:off x="2091013" y="3817526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42"/>
          <p:cNvSpPr/>
          <p:nvPr/>
        </p:nvSpPr>
        <p:spPr>
          <a:xfrm>
            <a:off x="2091013" y="3787131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42"/>
          <p:cNvSpPr/>
          <p:nvPr/>
        </p:nvSpPr>
        <p:spPr>
          <a:xfrm>
            <a:off x="2091013" y="3893523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42"/>
          <p:cNvSpPr/>
          <p:nvPr/>
        </p:nvSpPr>
        <p:spPr>
          <a:xfrm>
            <a:off x="2091013" y="3908722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42"/>
          <p:cNvSpPr/>
          <p:nvPr/>
        </p:nvSpPr>
        <p:spPr>
          <a:xfrm>
            <a:off x="1847840" y="3665537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42"/>
          <p:cNvSpPr/>
          <p:nvPr/>
        </p:nvSpPr>
        <p:spPr>
          <a:xfrm>
            <a:off x="1847840" y="3695936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2"/>
          <p:cNvSpPr/>
          <p:nvPr/>
        </p:nvSpPr>
        <p:spPr>
          <a:xfrm>
            <a:off x="1847840" y="3726334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42"/>
          <p:cNvSpPr/>
          <p:nvPr/>
        </p:nvSpPr>
        <p:spPr>
          <a:xfrm>
            <a:off x="1847840" y="3756732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2"/>
          <p:cNvSpPr/>
          <p:nvPr/>
        </p:nvSpPr>
        <p:spPr>
          <a:xfrm>
            <a:off x="1847840" y="3650338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2"/>
          <p:cNvSpPr/>
          <p:nvPr/>
        </p:nvSpPr>
        <p:spPr>
          <a:xfrm>
            <a:off x="1847840" y="3635138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2"/>
          <p:cNvSpPr/>
          <p:nvPr/>
        </p:nvSpPr>
        <p:spPr>
          <a:xfrm>
            <a:off x="1847840" y="3680736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42"/>
          <p:cNvSpPr/>
          <p:nvPr/>
        </p:nvSpPr>
        <p:spPr>
          <a:xfrm>
            <a:off x="1847840" y="3711135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2"/>
          <p:cNvSpPr/>
          <p:nvPr/>
        </p:nvSpPr>
        <p:spPr>
          <a:xfrm>
            <a:off x="1847840" y="3741533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42"/>
          <p:cNvSpPr/>
          <p:nvPr/>
        </p:nvSpPr>
        <p:spPr>
          <a:xfrm>
            <a:off x="1847840" y="3771932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2"/>
          <p:cNvSpPr/>
          <p:nvPr/>
        </p:nvSpPr>
        <p:spPr>
          <a:xfrm>
            <a:off x="1999830" y="3711136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2"/>
          <p:cNvSpPr/>
          <p:nvPr/>
        </p:nvSpPr>
        <p:spPr>
          <a:xfrm>
            <a:off x="1999830" y="3771932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2"/>
          <p:cNvSpPr/>
          <p:nvPr/>
        </p:nvSpPr>
        <p:spPr>
          <a:xfrm>
            <a:off x="1999830" y="3863124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2"/>
          <p:cNvSpPr/>
          <p:nvPr/>
        </p:nvSpPr>
        <p:spPr>
          <a:xfrm>
            <a:off x="1999830" y="3741534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2"/>
          <p:cNvSpPr/>
          <p:nvPr/>
        </p:nvSpPr>
        <p:spPr>
          <a:xfrm>
            <a:off x="1999830" y="3832725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2"/>
          <p:cNvSpPr/>
          <p:nvPr/>
        </p:nvSpPr>
        <p:spPr>
          <a:xfrm>
            <a:off x="1999830" y="3802329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2"/>
          <p:cNvSpPr/>
          <p:nvPr/>
        </p:nvSpPr>
        <p:spPr>
          <a:xfrm>
            <a:off x="1999830" y="3893523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2"/>
          <p:cNvSpPr/>
          <p:nvPr/>
        </p:nvSpPr>
        <p:spPr>
          <a:xfrm>
            <a:off x="1999830" y="3726335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2"/>
          <p:cNvSpPr/>
          <p:nvPr/>
        </p:nvSpPr>
        <p:spPr>
          <a:xfrm>
            <a:off x="1999830" y="3787131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2"/>
          <p:cNvSpPr/>
          <p:nvPr/>
        </p:nvSpPr>
        <p:spPr>
          <a:xfrm>
            <a:off x="1999830" y="3878324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42"/>
          <p:cNvSpPr/>
          <p:nvPr/>
        </p:nvSpPr>
        <p:spPr>
          <a:xfrm>
            <a:off x="1999830" y="3756732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2"/>
          <p:cNvSpPr/>
          <p:nvPr/>
        </p:nvSpPr>
        <p:spPr>
          <a:xfrm>
            <a:off x="1999830" y="3847925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2"/>
          <p:cNvSpPr/>
          <p:nvPr/>
        </p:nvSpPr>
        <p:spPr>
          <a:xfrm>
            <a:off x="1999830" y="3817526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2"/>
          <p:cNvSpPr/>
          <p:nvPr/>
        </p:nvSpPr>
        <p:spPr>
          <a:xfrm>
            <a:off x="1999830" y="3908722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2"/>
          <p:cNvSpPr/>
          <p:nvPr/>
        </p:nvSpPr>
        <p:spPr>
          <a:xfrm>
            <a:off x="1863016" y="3817526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2"/>
          <p:cNvSpPr/>
          <p:nvPr/>
        </p:nvSpPr>
        <p:spPr>
          <a:xfrm>
            <a:off x="1908632" y="3863124"/>
            <a:ext cx="38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2"/>
          <p:cNvSpPr/>
          <p:nvPr/>
        </p:nvSpPr>
        <p:spPr>
          <a:xfrm>
            <a:off x="1954231" y="3863124"/>
            <a:ext cx="38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2"/>
          <p:cNvSpPr/>
          <p:nvPr/>
        </p:nvSpPr>
        <p:spPr>
          <a:xfrm>
            <a:off x="1954231" y="3847925"/>
            <a:ext cx="38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2"/>
          <p:cNvSpPr/>
          <p:nvPr/>
        </p:nvSpPr>
        <p:spPr>
          <a:xfrm>
            <a:off x="1863016" y="3832725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2"/>
          <p:cNvSpPr/>
          <p:nvPr/>
        </p:nvSpPr>
        <p:spPr>
          <a:xfrm>
            <a:off x="1908632" y="3878324"/>
            <a:ext cx="38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42"/>
          <p:cNvSpPr/>
          <p:nvPr/>
        </p:nvSpPr>
        <p:spPr>
          <a:xfrm>
            <a:off x="1954231" y="3878324"/>
            <a:ext cx="38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2"/>
          <p:cNvSpPr/>
          <p:nvPr/>
        </p:nvSpPr>
        <p:spPr>
          <a:xfrm>
            <a:off x="1863016" y="3847925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2"/>
          <p:cNvSpPr/>
          <p:nvPr/>
        </p:nvSpPr>
        <p:spPr>
          <a:xfrm>
            <a:off x="1908632" y="3893523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2"/>
          <p:cNvSpPr/>
          <p:nvPr/>
        </p:nvSpPr>
        <p:spPr>
          <a:xfrm>
            <a:off x="1908632" y="3908722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2"/>
          <p:cNvSpPr/>
          <p:nvPr/>
        </p:nvSpPr>
        <p:spPr>
          <a:xfrm>
            <a:off x="1908632" y="3923921"/>
            <a:ext cx="84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2"/>
          <p:cNvSpPr/>
          <p:nvPr/>
        </p:nvSpPr>
        <p:spPr>
          <a:xfrm>
            <a:off x="1999830" y="3923921"/>
            <a:ext cx="1149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2"/>
          <p:cNvSpPr/>
          <p:nvPr/>
        </p:nvSpPr>
        <p:spPr>
          <a:xfrm>
            <a:off x="1999830" y="3939120"/>
            <a:ext cx="1149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2"/>
          <p:cNvSpPr/>
          <p:nvPr/>
        </p:nvSpPr>
        <p:spPr>
          <a:xfrm>
            <a:off x="1908632" y="3939120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2"/>
          <p:cNvSpPr/>
          <p:nvPr/>
        </p:nvSpPr>
        <p:spPr>
          <a:xfrm>
            <a:off x="2091013" y="3954318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2"/>
          <p:cNvSpPr/>
          <p:nvPr/>
        </p:nvSpPr>
        <p:spPr>
          <a:xfrm>
            <a:off x="1908632" y="3954318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2"/>
          <p:cNvSpPr/>
          <p:nvPr/>
        </p:nvSpPr>
        <p:spPr>
          <a:xfrm>
            <a:off x="2091013" y="3969521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2"/>
          <p:cNvSpPr/>
          <p:nvPr/>
        </p:nvSpPr>
        <p:spPr>
          <a:xfrm>
            <a:off x="1908632" y="3969521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2"/>
          <p:cNvSpPr/>
          <p:nvPr/>
        </p:nvSpPr>
        <p:spPr>
          <a:xfrm>
            <a:off x="2091013" y="3984719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2"/>
          <p:cNvSpPr/>
          <p:nvPr/>
        </p:nvSpPr>
        <p:spPr>
          <a:xfrm>
            <a:off x="1908632" y="3984719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42" descr=" 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847840" y="3802330"/>
            <a:ext cx="99638" cy="190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2" descr=" 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1847840" y="3586163"/>
            <a:ext cx="99638" cy="209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2" descr=" 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1954231" y="3586163"/>
            <a:ext cx="38842" cy="255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2" descr=" 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2091013" y="3586163"/>
            <a:ext cx="23643" cy="5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2" descr=" 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1999830" y="3586163"/>
            <a:ext cx="84439" cy="11821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2"/>
          <p:cNvSpPr/>
          <p:nvPr/>
        </p:nvSpPr>
        <p:spPr>
          <a:xfrm>
            <a:off x="1847840" y="3787131"/>
            <a:ext cx="996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42"/>
          <p:cNvSpPr/>
          <p:nvPr/>
        </p:nvSpPr>
        <p:spPr>
          <a:xfrm rot="-5400000">
            <a:off x="1801367" y="3923119"/>
            <a:ext cx="131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42"/>
          <p:cNvSpPr/>
          <p:nvPr/>
        </p:nvSpPr>
        <p:spPr>
          <a:xfrm rot="-5400000">
            <a:off x="1916230" y="3961964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42"/>
          <p:cNvSpPr/>
          <p:nvPr/>
        </p:nvSpPr>
        <p:spPr>
          <a:xfrm rot="-5400000">
            <a:off x="1984681" y="3969613"/>
            <a:ext cx="38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42"/>
          <p:cNvSpPr/>
          <p:nvPr/>
        </p:nvSpPr>
        <p:spPr>
          <a:xfrm rot="-5400000">
            <a:off x="1816582" y="3923120"/>
            <a:ext cx="131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2"/>
          <p:cNvSpPr/>
          <p:nvPr/>
        </p:nvSpPr>
        <p:spPr>
          <a:xfrm rot="-5400000">
            <a:off x="1931431" y="3961964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2"/>
          <p:cNvSpPr/>
          <p:nvPr/>
        </p:nvSpPr>
        <p:spPr>
          <a:xfrm rot="-5400000">
            <a:off x="1999870" y="3969614"/>
            <a:ext cx="38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2"/>
          <p:cNvSpPr/>
          <p:nvPr/>
        </p:nvSpPr>
        <p:spPr>
          <a:xfrm rot="-5400000">
            <a:off x="1831769" y="3923119"/>
            <a:ext cx="131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2"/>
          <p:cNvSpPr/>
          <p:nvPr/>
        </p:nvSpPr>
        <p:spPr>
          <a:xfrm rot="-5400000">
            <a:off x="1946631" y="3961964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2"/>
          <p:cNvSpPr/>
          <p:nvPr/>
        </p:nvSpPr>
        <p:spPr>
          <a:xfrm rot="-5400000">
            <a:off x="2015072" y="3969613"/>
            <a:ext cx="38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42"/>
          <p:cNvSpPr/>
          <p:nvPr/>
        </p:nvSpPr>
        <p:spPr>
          <a:xfrm rot="-5400000">
            <a:off x="2045472" y="3969613"/>
            <a:ext cx="38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42"/>
          <p:cNvSpPr/>
          <p:nvPr/>
        </p:nvSpPr>
        <p:spPr>
          <a:xfrm rot="-5400000">
            <a:off x="1961832" y="3961964"/>
            <a:ext cx="540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42"/>
          <p:cNvSpPr/>
          <p:nvPr/>
        </p:nvSpPr>
        <p:spPr>
          <a:xfrm rot="-5400000">
            <a:off x="2030271" y="3969613"/>
            <a:ext cx="38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42"/>
          <p:cNvSpPr/>
          <p:nvPr/>
        </p:nvSpPr>
        <p:spPr>
          <a:xfrm rot="-5400000">
            <a:off x="2060671" y="3969613"/>
            <a:ext cx="38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42"/>
          <p:cNvSpPr/>
          <p:nvPr/>
        </p:nvSpPr>
        <p:spPr>
          <a:xfrm>
            <a:off x="2091013" y="3635138"/>
            <a:ext cx="23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42"/>
          <p:cNvSpPr/>
          <p:nvPr/>
        </p:nvSpPr>
        <p:spPr>
          <a:xfrm>
            <a:off x="1954231" y="3832725"/>
            <a:ext cx="38700" cy="8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42" descr=" 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619122" y="3586163"/>
            <a:ext cx="342898" cy="40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2" descr=" 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4199466" y="3586163"/>
            <a:ext cx="804858" cy="40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2" descr=" 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1200144" y="3586163"/>
            <a:ext cx="409573" cy="40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2" descr=" 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2078979" y="2967038"/>
            <a:ext cx="533397" cy="29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2" descr=" 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3285071" y="3586163"/>
            <a:ext cx="676271" cy="40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2" descr=" 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3515293" y="2424113"/>
            <a:ext cx="1185855" cy="23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2" descr=" 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4924399" y="2909888"/>
            <a:ext cx="409573" cy="40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2" descr=" 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4939273" y="2443163"/>
            <a:ext cx="785807" cy="247618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2"/>
          <p:cNvSpPr/>
          <p:nvPr/>
        </p:nvSpPr>
        <p:spPr>
          <a:xfrm>
            <a:off x="7981909" y="619125"/>
            <a:ext cx="5421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42" descr=" 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8459040" y="619125"/>
            <a:ext cx="65061" cy="6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2" descr=" 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7981909" y="619125"/>
            <a:ext cx="466285" cy="19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2"/>
          <p:cNvSpPr/>
          <p:nvPr/>
        </p:nvSpPr>
        <p:spPr>
          <a:xfrm>
            <a:off x="581022" y="490538"/>
            <a:ext cx="40353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5494"/>
              </a:buClr>
              <a:buSzPts val="3700"/>
              <a:buFont typeface="Montserrat"/>
              <a:buNone/>
            </a:pPr>
            <a:r>
              <a:rPr lang="ru" sz="3200" b="1">
                <a:solidFill>
                  <a:srgbClr val="005494"/>
                </a:solidFill>
                <a:latin typeface="Montserrat"/>
                <a:ea typeface="Montserrat"/>
                <a:cs typeface="Montserrat"/>
                <a:sym typeface="Montserrat"/>
              </a:rPr>
              <a:t>Наши клиенты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2"/>
          <p:cNvSpPr/>
          <p:nvPr/>
        </p:nvSpPr>
        <p:spPr>
          <a:xfrm>
            <a:off x="5567334" y="4338638"/>
            <a:ext cx="30354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еще более 7 000 компаний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5"/>
          <p:cNvSpPr txBox="1"/>
          <p:nvPr/>
        </p:nvSpPr>
        <p:spPr>
          <a:xfrm>
            <a:off x="593399" y="386509"/>
            <a:ext cx="5767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 </a:t>
            </a:r>
            <a:endParaRPr sz="4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3" name="Google Shape;443;p45"/>
          <p:cNvSpPr txBox="1"/>
          <p:nvPr/>
        </p:nvSpPr>
        <p:spPr>
          <a:xfrm>
            <a:off x="4837121" y="794402"/>
            <a:ext cx="282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p45"/>
          <p:cNvSpPr txBox="1"/>
          <p:nvPr/>
        </p:nvSpPr>
        <p:spPr>
          <a:xfrm>
            <a:off x="2286900" y="1848300"/>
            <a:ext cx="45702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Полный функционал Pro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10 400 ₽ в месяц</a:t>
            </a:r>
            <a:endParaRPr sz="2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5" name="Google Shape;445;p45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1909" y="619125"/>
            <a:ext cx="466285" cy="19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5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9040" y="619125"/>
            <a:ext cx="65061" cy="65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6"/>
          <p:cNvSpPr txBox="1">
            <a:spLocks noGrp="1"/>
          </p:cNvSpPr>
          <p:nvPr>
            <p:ph type="title"/>
          </p:nvPr>
        </p:nvSpPr>
        <p:spPr>
          <a:xfrm>
            <a:off x="540000" y="293450"/>
            <a:ext cx="34671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/>
              <a:t>Итог. УТП </a:t>
            </a:r>
            <a:endParaRPr sz="3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6"/>
          <p:cNvSpPr txBox="1">
            <a:spLocks noGrp="1"/>
          </p:cNvSpPr>
          <p:nvPr>
            <p:ph type="body" idx="1"/>
          </p:nvPr>
        </p:nvSpPr>
        <p:spPr>
          <a:xfrm>
            <a:off x="540000" y="1409200"/>
            <a:ext cx="8433900" cy="30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ru">
                <a:solidFill>
                  <a:schemeClr val="dk1"/>
                </a:solidFill>
              </a:rPr>
              <a:t>Сделаем два собственных приложения: для Telegram и MAX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CRM сразу входит в продукт и стоимость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Весь функционал (продукт) за доступную стоимость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10 400 руб. в месяц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Компания-разработчик продукта более 12 лет на рынке, 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 2014 года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8"/>
          <p:cNvSpPr txBox="1"/>
          <p:nvPr/>
        </p:nvSpPr>
        <p:spPr>
          <a:xfrm>
            <a:off x="594875" y="629050"/>
            <a:ext cx="4313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UDS Бизнес</a:t>
            </a:r>
            <a:endParaRPr sz="3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работы </a:t>
            </a:r>
            <a:endParaRPr sz="3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клиентами</a:t>
            </a:r>
            <a:endParaRPr sz="3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28"/>
          <p:cNvSpPr txBox="1"/>
          <p:nvPr/>
        </p:nvSpPr>
        <p:spPr>
          <a:xfrm>
            <a:off x="594875" y="2761025"/>
            <a:ext cx="4313700" cy="17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Собирайте Клиентскую базу 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работайте с ней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Создавайте лучшую программу лояльности 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 txBox="1"/>
          <p:nvPr/>
        </p:nvSpPr>
        <p:spPr>
          <a:xfrm>
            <a:off x="593399" y="386509"/>
            <a:ext cx="5767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 </a:t>
            </a: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другие тарифы 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8" name="Google Shape;458;p47"/>
          <p:cNvSpPr txBox="1"/>
          <p:nvPr/>
        </p:nvSpPr>
        <p:spPr>
          <a:xfrm>
            <a:off x="599657" y="1074352"/>
            <a:ext cx="282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Базовый функционал Lite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9" name="Google Shape;459;p47"/>
          <p:cNvSpPr txBox="1"/>
          <p:nvPr/>
        </p:nvSpPr>
        <p:spPr>
          <a:xfrm>
            <a:off x="593396" y="2431199"/>
            <a:ext cx="25956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Lite 3 — </a:t>
            </a:r>
            <a:r>
              <a:rPr lang="ru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12 000 ₽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 месяца использования UDS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0" name="Google Shape;460;p47"/>
          <p:cNvSpPr txBox="1"/>
          <p:nvPr/>
        </p:nvSpPr>
        <p:spPr>
          <a:xfrm>
            <a:off x="4823821" y="1074352"/>
            <a:ext cx="282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Полный функционал Pro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p47"/>
          <p:cNvSpPr txBox="1"/>
          <p:nvPr/>
        </p:nvSpPr>
        <p:spPr>
          <a:xfrm>
            <a:off x="4819477" y="2431198"/>
            <a:ext cx="4669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12 000 ₽</a:t>
            </a:r>
            <a:r>
              <a:rPr lang="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— Pro Smart 3</a:t>
            </a:r>
            <a:br>
              <a:rPr lang="ru" sz="2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 3 месяца* использования UDS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2" name="Google Shape;462;p47"/>
          <p:cNvSpPr txBox="1"/>
          <p:nvPr/>
        </p:nvSpPr>
        <p:spPr>
          <a:xfrm>
            <a:off x="4819477" y="3192292"/>
            <a:ext cx="4669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20 000 ₽</a:t>
            </a:r>
            <a:r>
              <a:rPr lang="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— Pro Smart 6</a:t>
            </a:r>
            <a:br>
              <a:rPr lang="ru" sz="2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 6 месяцев* использования UDS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3" name="Google Shape;463;p47"/>
          <p:cNvSpPr txBox="1"/>
          <p:nvPr/>
        </p:nvSpPr>
        <p:spPr>
          <a:xfrm>
            <a:off x="4819477" y="3953455"/>
            <a:ext cx="4669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40 000 ₽</a:t>
            </a:r>
            <a:r>
              <a:rPr lang="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— Pro Smart 12</a:t>
            </a:r>
            <a:br>
              <a:rPr lang="ru" sz="2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 12 месяцев* использования UDS</a:t>
            </a:r>
            <a:endParaRPr sz="2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4" name="Google Shape;464;p47"/>
          <p:cNvSpPr txBox="1"/>
          <p:nvPr/>
        </p:nvSpPr>
        <p:spPr>
          <a:xfrm>
            <a:off x="593396" y="3190769"/>
            <a:ext cx="2715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Lite 6 —</a:t>
            </a:r>
            <a:r>
              <a:rPr lang="ru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20 000 ₽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 месяцев использования UDS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5" name="Google Shape;465;p47"/>
          <p:cNvSpPr txBox="1"/>
          <p:nvPr/>
        </p:nvSpPr>
        <p:spPr>
          <a:xfrm>
            <a:off x="593396" y="3957898"/>
            <a:ext cx="2715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Lite 12 —</a:t>
            </a:r>
            <a:r>
              <a:rPr lang="ru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40 000 ₽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12 месяцев использования UDS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6" name="Google Shape;466;p47"/>
          <p:cNvSpPr txBox="1"/>
          <p:nvPr/>
        </p:nvSpPr>
        <p:spPr>
          <a:xfrm>
            <a:off x="4810600" y="1403775"/>
            <a:ext cx="3158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120 000 ₽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Единоразовый платёж за лицензию UDS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7" name="Google Shape;467;p47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1909" y="619125"/>
            <a:ext cx="466285" cy="19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7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9040" y="619125"/>
            <a:ext cx="65061" cy="6505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7"/>
          <p:cNvSpPr txBox="1"/>
          <p:nvPr/>
        </p:nvSpPr>
        <p:spPr>
          <a:xfrm>
            <a:off x="4353400" y="1995855"/>
            <a:ext cx="3158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+"/>
            </a:pPr>
            <a:r>
              <a:rPr lang="ru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тарифы UDS: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48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56" cy="5142832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8"/>
          <p:cNvSpPr txBox="1"/>
          <p:nvPr/>
        </p:nvSpPr>
        <p:spPr>
          <a:xfrm>
            <a:off x="577875" y="727700"/>
            <a:ext cx="8067600" cy="461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 dirty="0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UDS Бизнес — ваш технологический Партнер при работе с Клиентами</a:t>
            </a:r>
            <a:endParaRPr sz="2600" b="1" dirty="0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" sz="2400" b="1" dirty="0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200" b="1" dirty="0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Для подключения</a:t>
            </a:r>
            <a:r>
              <a:rPr lang="ru-RU" sz="2200" b="1" dirty="0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 пишите партнеру </a:t>
            </a:r>
            <a:r>
              <a:rPr lang="ru-RU" sz="2200" b="1" dirty="0" err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en-US" sz="2200" b="1" dirty="0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Москвитину Фёдору в любые мессенджеры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200" b="1" dirty="0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т. </a:t>
            </a:r>
            <a:r>
              <a:rPr lang="ru-RU" sz="3200" b="1" i="0" dirty="0">
                <a:solidFill>
                  <a:srgbClr val="FFA145"/>
                </a:solidFill>
                <a:effectLst/>
                <a:latin typeface="Roboto" panose="02000000000000000000" pitchFamily="2" charset="0"/>
                <a:hlinkClick r:id="rId4"/>
              </a:rPr>
              <a:t>+79962996235</a:t>
            </a:r>
            <a:r>
              <a:rPr lang="ru-RU" sz="3200" b="1" dirty="0">
                <a:solidFill>
                  <a:srgbClr val="FFA145"/>
                </a:solidFill>
                <a:latin typeface="Roboto" panose="02000000000000000000" pitchFamily="2" charset="0"/>
              </a:rPr>
              <a:t> </a:t>
            </a:r>
          </a:p>
          <a:p>
            <a:r>
              <a:rPr lang="ru-RU" sz="3200" b="1" dirty="0">
                <a:solidFill>
                  <a:srgbClr val="FFA145"/>
                </a:solidFill>
                <a:latin typeface="Roboto" panose="02000000000000000000" pitchFamily="2" charset="0"/>
                <a:ea typeface="Montserrat"/>
                <a:cs typeface="Montserrat"/>
                <a:sym typeface="Montserrat"/>
              </a:rPr>
              <a:t>                          </a:t>
            </a:r>
            <a:r>
              <a:rPr lang="sr-Latn-RS" sz="2400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https://t.me/uds_fedor</a:t>
            </a:r>
            <a:endParaRPr lang="ru-RU" sz="2400" u="sng" dirty="0">
              <a:solidFill>
                <a:schemeClr val="hlin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FD477C-8CB7-A14E-05FC-F0AA0DEA6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75" y="2743621"/>
            <a:ext cx="2164808" cy="21873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9"/>
          <p:cNvSpPr txBox="1"/>
          <p:nvPr/>
        </p:nvSpPr>
        <p:spPr>
          <a:xfrm>
            <a:off x="626623" y="532700"/>
            <a:ext cx="4636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Кратко про нас</a:t>
            </a:r>
            <a:endParaRPr sz="32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29"/>
          <p:cNvSpPr txBox="1"/>
          <p:nvPr/>
        </p:nvSpPr>
        <p:spPr>
          <a:xfrm>
            <a:off x="1192226" y="3245584"/>
            <a:ext cx="732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7 000+ брендов и компаний на платформе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29"/>
          <p:cNvSpPr txBox="1"/>
          <p:nvPr/>
        </p:nvSpPr>
        <p:spPr>
          <a:xfrm>
            <a:off x="1192226" y="1566377"/>
            <a:ext cx="549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UDS — Команда IT-разработчиков и Маркетологов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29"/>
          <p:cNvSpPr txBox="1"/>
          <p:nvPr/>
        </p:nvSpPr>
        <p:spPr>
          <a:xfrm>
            <a:off x="1192226" y="2064922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Работаем с 2014 года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29"/>
          <p:cNvSpPr txBox="1"/>
          <p:nvPr/>
        </p:nvSpPr>
        <p:spPr>
          <a:xfrm>
            <a:off x="1192226" y="2577755"/>
            <a:ext cx="7208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Исследуем и тестируем методы работы с клиентами, и реализуем </a:t>
            </a:r>
            <a:b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лучшие практики и инструменты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29"/>
          <p:cNvSpPr txBox="1"/>
          <p:nvPr/>
        </p:nvSpPr>
        <p:spPr>
          <a:xfrm>
            <a:off x="1192225" y="3804525"/>
            <a:ext cx="760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Суммарное количество уникальных клиентов в базах всех компаний 45+ млн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" name="Google Shape;12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116" y="2577750"/>
            <a:ext cx="389384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112" y="2563469"/>
            <a:ext cx="733400" cy="1901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D5B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 txBox="1">
            <a:spLocks noGrp="1"/>
          </p:cNvSpPr>
          <p:nvPr>
            <p:ph type="body" idx="1"/>
          </p:nvPr>
        </p:nvSpPr>
        <p:spPr>
          <a:xfrm>
            <a:off x="509850" y="1454981"/>
            <a:ext cx="8124300" cy="17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 sz="4600" b="1">
              <a:solidFill>
                <a:srgbClr val="FFB50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30"/>
          <p:cNvSpPr txBox="1"/>
          <p:nvPr/>
        </p:nvSpPr>
        <p:spPr>
          <a:xfrm>
            <a:off x="7006388" y="4610419"/>
            <a:ext cx="19503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2" name="Google Shape;132;p30" title="сколково 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0"/>
            <a:ext cx="91439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1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56" cy="514283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1"/>
          <p:cNvSpPr txBox="1"/>
          <p:nvPr/>
        </p:nvSpPr>
        <p:spPr>
          <a:xfrm>
            <a:off x="513300" y="2110050"/>
            <a:ext cx="8117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для построения отношений </a:t>
            </a:r>
            <a:br>
              <a:rPr lang="ru"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(учёта и работы) с клиентами</a:t>
            </a:r>
            <a:endParaRPr sz="16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31"/>
          <p:cNvSpPr txBox="1"/>
          <p:nvPr/>
        </p:nvSpPr>
        <p:spPr>
          <a:xfrm>
            <a:off x="626625" y="532700"/>
            <a:ext cx="5996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Что такое UDS Бизнес?</a:t>
            </a:r>
            <a:endParaRPr sz="32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31"/>
          <p:cNvSpPr/>
          <p:nvPr/>
        </p:nvSpPr>
        <p:spPr>
          <a:xfrm>
            <a:off x="7981909" y="619125"/>
            <a:ext cx="5421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31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9037" y="619125"/>
            <a:ext cx="65063" cy="6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1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1909" y="619125"/>
            <a:ext cx="466285" cy="1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2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56" cy="514283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2"/>
          <p:cNvSpPr txBox="1"/>
          <p:nvPr/>
        </p:nvSpPr>
        <p:spPr>
          <a:xfrm>
            <a:off x="626625" y="1460763"/>
            <a:ext cx="81174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Это CRM система для B2C бизнеса</a:t>
            </a:r>
            <a:endParaRPr sz="24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EA145"/>
                </a:solidFill>
                <a:latin typeface="Montserrat"/>
                <a:ea typeface="Montserrat"/>
                <a:cs typeface="Montserrat"/>
                <a:sym typeface="Montserrat"/>
              </a:rPr>
              <a:t>клиентская база, статистика, сегментация, коммуникация</a:t>
            </a:r>
            <a:endParaRPr sz="2000" b="1">
              <a:solidFill>
                <a:srgbClr val="FEA1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C65"/>
              </a:buClr>
              <a:buSzPts val="1600"/>
              <a:buFont typeface="Montserrat"/>
              <a:buChar char="●"/>
            </a:pPr>
            <a:r>
              <a:rPr lang="ru" sz="1600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Розничные магазины</a:t>
            </a:r>
            <a:endParaRPr sz="1600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C65"/>
              </a:buClr>
              <a:buSzPts val="1600"/>
              <a:buFont typeface="Montserrat"/>
              <a:buChar char="●"/>
            </a:pPr>
            <a:r>
              <a:rPr lang="ru" sz="1600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Рестораны, бары, кафе</a:t>
            </a:r>
            <a:endParaRPr sz="1600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C65"/>
              </a:buClr>
              <a:buSzPts val="1600"/>
              <a:buFont typeface="Montserrat"/>
              <a:buChar char="●"/>
            </a:pPr>
            <a:r>
              <a:rPr lang="ru" sz="1600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Салоны красоты</a:t>
            </a:r>
            <a:endParaRPr sz="1600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C65"/>
              </a:buClr>
              <a:buSzPts val="1600"/>
              <a:buFont typeface="Montserrat"/>
              <a:buChar char="●"/>
            </a:pPr>
            <a:r>
              <a:rPr lang="ru" sz="1600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Автоуслуги</a:t>
            </a:r>
            <a:endParaRPr sz="1600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C65"/>
              </a:buClr>
              <a:buSzPts val="1600"/>
              <a:buFont typeface="Montserrat"/>
              <a:buChar char="●"/>
            </a:pPr>
            <a:r>
              <a:rPr lang="ru" sz="1600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Медицина</a:t>
            </a:r>
            <a:endParaRPr sz="1600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и другие сферы бизнеса</a:t>
            </a:r>
            <a:endParaRPr sz="1600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32"/>
          <p:cNvSpPr txBox="1"/>
          <p:nvPr/>
        </p:nvSpPr>
        <p:spPr>
          <a:xfrm>
            <a:off x="4521900" y="4226568"/>
            <a:ext cx="462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Весь функционал доступен по </a:t>
            </a:r>
            <a:r>
              <a:rPr lang="ru" u="sng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ссылке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32"/>
          <p:cNvSpPr/>
          <p:nvPr/>
        </p:nvSpPr>
        <p:spPr>
          <a:xfrm>
            <a:off x="7981909" y="619125"/>
            <a:ext cx="5421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32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9037" y="619125"/>
            <a:ext cx="65063" cy="6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2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81909" y="619125"/>
            <a:ext cx="466285" cy="19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2"/>
          <p:cNvSpPr txBox="1"/>
          <p:nvPr/>
        </p:nvSpPr>
        <p:spPr>
          <a:xfrm>
            <a:off x="626625" y="532700"/>
            <a:ext cx="599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Первое:</a:t>
            </a:r>
            <a:endParaRPr sz="24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3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56" cy="514283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3"/>
          <p:cNvSpPr txBox="1"/>
          <p:nvPr/>
        </p:nvSpPr>
        <p:spPr>
          <a:xfrm>
            <a:off x="626625" y="1709513"/>
            <a:ext cx="8117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UDS — это Программа Лояльности</a:t>
            </a:r>
            <a:endParaRPr sz="26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привлечения, сбора данных, коммуникации и вознаграждения клиентов</a:t>
            </a:r>
            <a:endParaRPr sz="26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33"/>
          <p:cNvSpPr txBox="1"/>
          <p:nvPr/>
        </p:nvSpPr>
        <p:spPr>
          <a:xfrm>
            <a:off x="626625" y="532700"/>
            <a:ext cx="599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Второе:</a:t>
            </a:r>
            <a:endParaRPr sz="24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4"/>
          <p:cNvSpPr txBox="1"/>
          <p:nvPr/>
        </p:nvSpPr>
        <p:spPr>
          <a:xfrm>
            <a:off x="626626" y="532700"/>
            <a:ext cx="5767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Можно выбрать любой вариант</a:t>
            </a:r>
            <a:endParaRPr sz="24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программы лояльности или</a:t>
            </a:r>
            <a:endParaRPr sz="2400"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использовать все одновременно</a:t>
            </a:r>
            <a:endParaRPr sz="2400" b="1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34"/>
          <p:cNvSpPr txBox="1"/>
          <p:nvPr/>
        </p:nvSpPr>
        <p:spPr>
          <a:xfrm>
            <a:off x="1407675" y="2539300"/>
            <a:ext cx="30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Apple Wallet и Google Pay</a:t>
            </a:r>
            <a:endParaRPr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34"/>
          <p:cNvSpPr txBox="1"/>
          <p:nvPr/>
        </p:nvSpPr>
        <p:spPr>
          <a:xfrm>
            <a:off x="1407675" y="3777550"/>
            <a:ext cx="30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Мобильное приложение</a:t>
            </a:r>
            <a:endParaRPr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34"/>
          <p:cNvSpPr txBox="1"/>
          <p:nvPr/>
        </p:nvSpPr>
        <p:spPr>
          <a:xfrm>
            <a:off x="5203300" y="2539300"/>
            <a:ext cx="30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Telegram Bot</a:t>
            </a:r>
            <a:endParaRPr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34"/>
          <p:cNvSpPr txBox="1"/>
          <p:nvPr/>
        </p:nvSpPr>
        <p:spPr>
          <a:xfrm>
            <a:off x="5141475" y="3777550"/>
            <a:ext cx="30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3B3C65"/>
                </a:solidFill>
                <a:latin typeface="Montserrat"/>
                <a:ea typeface="Montserrat"/>
                <a:cs typeface="Montserrat"/>
                <a:sym typeface="Montserrat"/>
              </a:rPr>
              <a:t>По номеру телефона</a:t>
            </a:r>
            <a:endParaRPr b="1">
              <a:solidFill>
                <a:srgbClr val="3B3C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5"/>
          <p:cNvSpPr/>
          <p:nvPr/>
        </p:nvSpPr>
        <p:spPr>
          <a:xfrm>
            <a:off x="0" y="0"/>
            <a:ext cx="91533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5"/>
          <p:cNvSpPr/>
          <p:nvPr/>
        </p:nvSpPr>
        <p:spPr>
          <a:xfrm>
            <a:off x="7981909" y="619125"/>
            <a:ext cx="5421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35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9040" y="619125"/>
            <a:ext cx="65061" cy="6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5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1909" y="619125"/>
            <a:ext cx="466285" cy="19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5"/>
          <p:cNvSpPr/>
          <p:nvPr/>
        </p:nvSpPr>
        <p:spPr>
          <a:xfrm>
            <a:off x="581025" y="490550"/>
            <a:ext cx="4586100" cy="1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5494"/>
              </a:buClr>
              <a:buSzPts val="3700"/>
              <a:buFont typeface="Montserrat"/>
              <a:buNone/>
            </a:pPr>
            <a:r>
              <a:rPr lang="ru" sz="2400" b="1">
                <a:solidFill>
                  <a:srgbClr val="005494"/>
                </a:solidFill>
                <a:latin typeface="Montserrat"/>
                <a:ea typeface="Montserrat"/>
                <a:cs typeface="Montserrat"/>
                <a:sym typeface="Montserrat"/>
              </a:rPr>
              <a:t>Флагман —</a:t>
            </a:r>
            <a:endParaRPr sz="2400" b="1">
              <a:solidFill>
                <a:srgbClr val="0054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5494"/>
              </a:buClr>
              <a:buSzPts val="3700"/>
              <a:buFont typeface="Montserrat"/>
              <a:buNone/>
            </a:pPr>
            <a:r>
              <a:rPr lang="ru" sz="2400" b="1">
                <a:solidFill>
                  <a:srgbClr val="005494"/>
                </a:solidFill>
                <a:latin typeface="Montserrat"/>
                <a:ea typeface="Montserrat"/>
                <a:cs typeface="Montserrat"/>
                <a:sym typeface="Montserrat"/>
              </a:rPr>
              <a:t>Собственное приложение в Telegram (MiniApp)</a:t>
            </a:r>
            <a:endParaRPr sz="2400" b="1">
              <a:solidFill>
                <a:srgbClr val="0054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5494"/>
              </a:buClr>
              <a:buSzPts val="3700"/>
              <a:buFont typeface="Montserrat"/>
              <a:buNone/>
            </a:pPr>
            <a:endParaRPr sz="2400" b="1">
              <a:solidFill>
                <a:srgbClr val="0054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1" name="Google Shape;181;p35" title="image 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2675" y="592800"/>
            <a:ext cx="1985676" cy="4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5"/>
          <p:cNvSpPr/>
          <p:nvPr/>
        </p:nvSpPr>
        <p:spPr>
          <a:xfrm>
            <a:off x="581025" y="2042607"/>
            <a:ext cx="4448100" cy="26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Ваше собственное приложение, которое открывается в Telegram</a:t>
            </a: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1500"/>
              <a:buFont typeface="Montserrat SemiBold"/>
              <a:buNone/>
            </a:pPr>
            <a:r>
              <a:rPr lang="ru" sz="1500">
                <a:solidFill>
                  <a:srgbClr val="03030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Нет необходимости скачивать отдельное приложение, Telegram есть почти у всех</a:t>
            </a:r>
            <a:endParaRPr sz="1500">
              <a:solidFill>
                <a:srgbClr val="03030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612</Words>
  <Application>Microsoft Macintosh PowerPoint</Application>
  <PresentationFormat>Экран (16:9)</PresentationFormat>
  <Paragraphs>148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Calibri</vt:lpstr>
      <vt:lpstr>Montserrat SemiBold</vt:lpstr>
      <vt:lpstr>Montserrat</vt:lpstr>
      <vt:lpstr>Roboto</vt:lpstr>
      <vt:lpstr>Montserrat Medium</vt:lpstr>
      <vt:lpstr>Arial</vt:lpstr>
      <vt:lpstr>Simple Light</vt:lpstr>
      <vt:lpstr>Simple Light</vt:lpstr>
      <vt:lpstr>Коммерческое предложение по запуску собственных приложений в Telegram и MAX с программой лояльности и CRM    10.02.2026 Автор: Москвитин Фёдор https://t.me/uds_fedor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Итог. УТП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Коммерческое предложение по запуску собственных приложений в Telegram и MAX с программой лояльности и CRM    10.02.2026 Автор: Москвитин Фёдор</dc:title>
  <cp:lastModifiedBy>Microsoft Office User</cp:lastModifiedBy>
  <cp:revision>3</cp:revision>
  <dcterms:modified xsi:type="dcterms:W3CDTF">2026-03-30T08:54:33Z</dcterms:modified>
</cp:coreProperties>
</file>