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782" autoAdjust="0"/>
    <p:restoredTop sz="96292" autoAdjust="0"/>
  </p:normalViewPr>
  <p:slideViewPr>
    <p:cSldViewPr snapToGrid="0">
      <p:cViewPr>
        <p:scale>
          <a:sx n="137" d="100"/>
          <a:sy n="137" d="100"/>
        </p:scale>
        <p:origin x="2464" y="14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62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4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390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047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607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22783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444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871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610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1764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157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DD2D7-20E1-4E8C-AAFA-4C1AA732EC4B}" type="datetimeFigureOut">
              <a:rPr lang="ru-RU" smtClean="0"/>
              <a:t>22.05.2025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FD824-6964-4DE8-86FD-AA06AC17E93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7480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167832-BC67-41DD-861C-E45506098C66}"/>
              </a:ext>
            </a:extLst>
          </p:cNvPr>
          <p:cNvSpPr txBox="1"/>
          <p:nvPr/>
        </p:nvSpPr>
        <p:spPr>
          <a:xfrm>
            <a:off x="956890" y="230334"/>
            <a:ext cx="4369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dirty="0"/>
              <a:t>Скрипт для работы с клиентами автосервиса «</a:t>
            </a:r>
            <a:r>
              <a:rPr lang="ru-RU" sz="1400" b="1" dirty="0" err="1"/>
              <a:t>Пулос</a:t>
            </a:r>
            <a:r>
              <a:rPr lang="ru-RU" sz="1400" b="1" dirty="0"/>
              <a:t>»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15E89D-9D9C-4025-A6E7-CAE550B8BEB5}"/>
              </a:ext>
            </a:extLst>
          </p:cNvPr>
          <p:cNvSpPr txBox="1"/>
          <p:nvPr/>
        </p:nvSpPr>
        <p:spPr>
          <a:xfrm>
            <a:off x="444499" y="643884"/>
            <a:ext cx="5969000" cy="8617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  <a:effectLst/>
        </p:spPr>
        <p:txBody>
          <a:bodyPr wrap="square" rtlCol="0">
            <a:spAutoFit/>
          </a:bodyPr>
          <a:lstStyle/>
          <a:p>
            <a:pPr algn="just"/>
            <a:r>
              <a:rPr lang="ru-RU" sz="1000" u="sng" dirty="0"/>
              <a:t>Предложить клиенту бонусную карту 1) перед визитом к врачу, 2) перед оплатой: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(1) У вас уже есть наша бонусная карта?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(2) Сумма к оплате _____р. Будете оплачивать </a:t>
            </a:r>
            <a:r>
              <a:rPr lang="ru-RU" sz="1000" b="1" dirty="0"/>
              <a:t>по полной стоимости или со скидкой</a:t>
            </a:r>
            <a:r>
              <a:rPr lang="ru-RU" sz="1000" dirty="0"/>
              <a:t>?</a:t>
            </a:r>
            <a:endParaRPr lang="en-US" sz="10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Я могу вам передать нашу электронную бонусную карту со скидками до </a:t>
            </a:r>
            <a:r>
              <a:rPr lang="en-US" sz="1000" dirty="0"/>
              <a:t>2</a:t>
            </a:r>
            <a:r>
              <a:rPr lang="ru-RU" sz="1000" dirty="0"/>
              <a:t>0%. После первой оплаты на карту зачислится 500р. – сразу сможете воспользоваться ими. Хотите получить такую карту?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60DF794-77F3-40B4-9D7F-CF22E310A306}"/>
              </a:ext>
            </a:extLst>
          </p:cNvPr>
          <p:cNvSpPr txBox="1"/>
          <p:nvPr/>
        </p:nvSpPr>
        <p:spPr>
          <a:xfrm>
            <a:off x="439424" y="4031259"/>
            <a:ext cx="5969000" cy="207749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u="sng" dirty="0"/>
              <a:t>Клиент установил </a:t>
            </a:r>
            <a:r>
              <a:rPr lang="en-US" sz="1000" u="sng" dirty="0"/>
              <a:t>UDS </a:t>
            </a:r>
            <a:r>
              <a:rPr lang="ru-RU" sz="1000" u="sng" dirty="0"/>
              <a:t>(или </a:t>
            </a:r>
            <a:r>
              <a:rPr lang="en-US" sz="1000" u="sng" dirty="0"/>
              <a:t>UDS </a:t>
            </a:r>
            <a:r>
              <a:rPr lang="ru-RU" sz="1000" u="sng" dirty="0"/>
              <a:t>был ранее) – операция через 6ти </a:t>
            </a:r>
            <a:r>
              <a:rPr lang="ru-RU" sz="1000" u="sng" dirty="0" err="1"/>
              <a:t>значный</a:t>
            </a:r>
            <a:r>
              <a:rPr lang="ru-RU" sz="1000" u="sng" dirty="0"/>
              <a:t> код скидки </a:t>
            </a:r>
            <a:r>
              <a:rPr lang="ru-RU" sz="1000" b="1" u="sng" dirty="0"/>
              <a:t>(не менее 70% за смену)</a:t>
            </a:r>
          </a:p>
          <a:p>
            <a:pPr algn="just"/>
            <a:endParaRPr lang="ru-RU" sz="1000" u="sng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Откройте приложение </a:t>
            </a:r>
            <a:r>
              <a:rPr lang="en-US" sz="1000" dirty="0"/>
              <a:t>UDS</a:t>
            </a:r>
            <a:r>
              <a:rPr lang="ru-RU" sz="1000" dirty="0"/>
              <a:t>. Нажмите кнопку «Код скидки» Продиктуйте мне, пожалуйста, 6 цифр,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В 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</a:rPr>
              <a:t>uds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 cashier </a:t>
            </a:r>
            <a:r>
              <a:rPr lang="en-US" sz="800" dirty="0" err="1">
                <a:solidFill>
                  <a:schemeClr val="bg1">
                    <a:lumMod val="50000"/>
                  </a:schemeClr>
                </a:solidFill>
              </a:rPr>
              <a:t>в</a:t>
            </a: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водим код 6 цифр)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Баллы списываем или будем копить?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В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UDS Cashier</a:t>
            </a: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 проводим операцию. </a:t>
            </a:r>
            <a:endParaRPr lang="en-US" sz="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ru-RU" sz="1000" dirty="0"/>
              <a:t>Я вам начислил(а) бонусы - </a:t>
            </a:r>
            <a:r>
              <a:rPr lang="en-US" sz="1000" dirty="0"/>
              <a:t>c</a:t>
            </a:r>
            <a:r>
              <a:rPr lang="ru-RU" sz="1000" dirty="0"/>
              <a:t>можете ими оплатить нашу услуги в следующий раз. 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 err="1"/>
              <a:t>Далеев</a:t>
            </a:r>
            <a:r>
              <a:rPr lang="ru-RU" sz="1000" dirty="0"/>
              <a:t> проводим операцию в </a:t>
            </a:r>
            <a:r>
              <a:rPr lang="ru-RU" sz="1000" dirty="0" err="1"/>
              <a:t>S</a:t>
            </a:r>
            <a:r>
              <a:rPr lang="en-US" sz="1000" dirty="0"/>
              <a:t>plus </a:t>
            </a:r>
            <a:r>
              <a:rPr lang="en-US" sz="1000" dirty="0" err="1"/>
              <a:t>с</a:t>
            </a:r>
            <a:r>
              <a:rPr lang="ru-RU" sz="1000" dirty="0"/>
              <a:t>о скидкой, равной величине списываемых баллов</a:t>
            </a:r>
            <a:endParaRPr lang="ru-RU" sz="1000" b="1" dirty="0"/>
          </a:p>
          <a:p>
            <a:pPr marL="285750" lvl="1" algn="just">
              <a:spcBef>
                <a:spcPts val="600"/>
              </a:spcBef>
              <a:spcAft>
                <a:spcPts val="600"/>
              </a:spcAft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Если бонусная карта не отобразилась, нужно обновить экран – потянуть пальцем сверху вниз. Клиент увидел бонусную карту.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3385F-FD25-468B-AB2B-6F3FCE2F1E9A}"/>
              </a:ext>
            </a:extLst>
          </p:cNvPr>
          <p:cNvSpPr txBox="1"/>
          <p:nvPr/>
        </p:nvSpPr>
        <p:spPr>
          <a:xfrm>
            <a:off x="3573772" y="2006941"/>
            <a:ext cx="2839722" cy="70788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Карта бесплатная, вас ни к чему не обязывает – наоборот, позволяет Вам платить бонусами и экономить. Можете в следующий раз сэкономить </a:t>
            </a:r>
            <a:r>
              <a:rPr lang="en-US" sz="1000" dirty="0"/>
              <a:t>1000р</a:t>
            </a:r>
            <a:r>
              <a:rPr lang="ru-RU" sz="1000" dirty="0"/>
              <a:t>. </a:t>
            </a:r>
          </a:p>
        </p:txBody>
      </p:sp>
      <p:cxnSp>
        <p:nvCxnSpPr>
          <p:cNvPr id="20" name="Соединитель: уступ 19">
            <a:extLst>
              <a:ext uri="{FF2B5EF4-FFF2-40B4-BE49-F238E27FC236}">
                <a16:creationId xmlns:a16="http://schemas.microsoft.com/office/drawing/2014/main" id="{08273ED9-E4B9-438C-B2AB-689E01E927D3}"/>
              </a:ext>
            </a:extLst>
          </p:cNvPr>
          <p:cNvCxnSpPr>
            <a:cxnSpLocks/>
            <a:stCxn id="5" idx="1"/>
            <a:endCxn id="49" idx="0"/>
          </p:cNvCxnSpPr>
          <p:nvPr/>
        </p:nvCxnSpPr>
        <p:spPr>
          <a:xfrm rot="10800000" flipH="1" flipV="1">
            <a:off x="444498" y="1074771"/>
            <a:ext cx="1419851" cy="932320"/>
          </a:xfrm>
          <a:prstGeom prst="bentConnector4">
            <a:avLst>
              <a:gd name="adj1" fmla="val -16100"/>
              <a:gd name="adj2" fmla="val 7310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6D5F180-6497-4C7E-B57C-4822FF064ED8}"/>
              </a:ext>
            </a:extLst>
          </p:cNvPr>
          <p:cNvSpPr txBox="1"/>
          <p:nvPr/>
        </p:nvSpPr>
        <p:spPr>
          <a:xfrm>
            <a:off x="285025" y="1611584"/>
            <a:ext cx="1518364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1000" b="1" dirty="0"/>
              <a:t>Да (таких 70% за смену)</a:t>
            </a:r>
          </a:p>
        </p:txBody>
      </p:sp>
      <p:cxnSp>
        <p:nvCxnSpPr>
          <p:cNvPr id="24" name="Соединитель: уступ 23">
            <a:extLst>
              <a:ext uri="{FF2B5EF4-FFF2-40B4-BE49-F238E27FC236}">
                <a16:creationId xmlns:a16="http://schemas.microsoft.com/office/drawing/2014/main" id="{E20D403A-8A1F-41E7-8320-3223C720FEA8}"/>
              </a:ext>
            </a:extLst>
          </p:cNvPr>
          <p:cNvCxnSpPr>
            <a:cxnSpLocks/>
            <a:stCxn id="5" idx="3"/>
            <a:endCxn id="12" idx="0"/>
          </p:cNvCxnSpPr>
          <p:nvPr/>
        </p:nvCxnSpPr>
        <p:spPr>
          <a:xfrm flipH="1">
            <a:off x="4993633" y="1074771"/>
            <a:ext cx="1419866" cy="932170"/>
          </a:xfrm>
          <a:prstGeom prst="bentConnector4">
            <a:avLst>
              <a:gd name="adj1" fmla="val -16100"/>
              <a:gd name="adj2" fmla="val 73112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9B8B95F3-B723-4C4B-BD58-5080BCD746BD}"/>
              </a:ext>
            </a:extLst>
          </p:cNvPr>
          <p:cNvSpPr txBox="1"/>
          <p:nvPr/>
        </p:nvSpPr>
        <p:spPr>
          <a:xfrm>
            <a:off x="5575979" y="1612823"/>
            <a:ext cx="378630" cy="24622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1000" dirty="0"/>
              <a:t>Нет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D2827B4A-25ED-4646-8960-C0BEC4D39635}"/>
              </a:ext>
            </a:extLst>
          </p:cNvPr>
          <p:cNvSpPr txBox="1"/>
          <p:nvPr/>
        </p:nvSpPr>
        <p:spPr>
          <a:xfrm>
            <a:off x="444489" y="2007091"/>
            <a:ext cx="2839722" cy="8617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Установите на телефон бесплатное приложение UDS – вот инструкция (показываем на тейбл-тент)</a:t>
            </a:r>
            <a:endParaRPr lang="en-US" sz="10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Пройдите регистрацию по номеру телефона/</a:t>
            </a:r>
            <a:r>
              <a:rPr lang="ru-RU" sz="1000" dirty="0" err="1"/>
              <a:t>v</a:t>
            </a:r>
            <a:r>
              <a:rPr lang="en-US" sz="1000" dirty="0"/>
              <a:t>k/</a:t>
            </a:r>
            <a:r>
              <a:rPr lang="en-US" sz="1000" dirty="0" err="1"/>
              <a:t>т</a:t>
            </a:r>
            <a:r>
              <a:rPr lang="ru-RU" sz="1000" dirty="0" err="1"/>
              <a:t>елеграм</a:t>
            </a:r>
            <a:endParaRPr lang="ru-RU" sz="1000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CBED290-B5CA-49AD-9423-8526EC15951E}"/>
              </a:ext>
            </a:extLst>
          </p:cNvPr>
          <p:cNvSpPr txBox="1"/>
          <p:nvPr/>
        </p:nvSpPr>
        <p:spPr>
          <a:xfrm>
            <a:off x="439424" y="6514522"/>
            <a:ext cx="5969001" cy="12926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u="sng" dirty="0"/>
              <a:t>Клиент не установил </a:t>
            </a:r>
            <a:r>
              <a:rPr lang="en-US" sz="1000" u="sng" dirty="0"/>
              <a:t>UDS</a:t>
            </a:r>
            <a:r>
              <a:rPr lang="ru-RU" sz="1000" u="sng" dirty="0"/>
              <a:t> – начислить бонусы по номеру телефона</a:t>
            </a:r>
          </a:p>
          <a:p>
            <a:pPr algn="just"/>
            <a:endParaRPr lang="ru-RU" sz="10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Давайте начислю бонусы по номеру телефона. Когда установите приложение </a:t>
            </a:r>
            <a:r>
              <a:rPr lang="en-US" sz="1000" dirty="0"/>
              <a:t>UDS</a:t>
            </a:r>
            <a:r>
              <a:rPr lang="ru-RU" sz="1000" dirty="0"/>
              <a:t> и присоединитесь к нашему автосервису – вы получите 1000</a:t>
            </a:r>
            <a:r>
              <a:rPr lang="ru-RU" sz="1000" dirty="0">
                <a:solidFill>
                  <a:srgbClr val="FF0000"/>
                </a:solidFill>
              </a:rPr>
              <a:t> </a:t>
            </a:r>
            <a:r>
              <a:rPr lang="ru-RU" sz="1000" dirty="0"/>
              <a:t>бонусов. И ими сможете оплатить у нас облуживание вашего авто. Продиктуйте, пожалуйста, номер телефона.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В 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UDS Cashier</a:t>
            </a: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 в поле «код скидки </a:t>
            </a:r>
            <a:r>
              <a:rPr lang="ru-RU" sz="800" dirty="0" err="1">
                <a:solidFill>
                  <a:schemeClr val="bg1">
                    <a:lumMod val="50000"/>
                  </a:schemeClr>
                </a:solidFill>
              </a:rPr>
              <a:t>U</a:t>
            </a:r>
            <a:r>
              <a:rPr lang="en-US" sz="800" dirty="0">
                <a:solidFill>
                  <a:schemeClr val="bg1">
                    <a:lumMod val="50000"/>
                  </a:schemeClr>
                </a:solidFill>
              </a:rPr>
              <a:t>DS</a:t>
            </a:r>
            <a:r>
              <a:rPr lang="ru-RU" sz="800" dirty="0">
                <a:solidFill>
                  <a:schemeClr val="bg1">
                    <a:lumMod val="50000"/>
                  </a:schemeClr>
                </a:solidFill>
              </a:rPr>
              <a:t>» вводим номер телефона в формате «+7», проводим операцию.</a:t>
            </a:r>
          </a:p>
          <a:p>
            <a:pPr algn="just"/>
            <a:r>
              <a:rPr lang="ru-RU" sz="1000" b="1" dirty="0"/>
              <a:t>Даем флаер «Как установить приложение»</a:t>
            </a:r>
          </a:p>
        </p:txBody>
      </p:sp>
      <p:cxnSp>
        <p:nvCxnSpPr>
          <p:cNvPr id="61" name="Соединитель: уступ 60">
            <a:extLst>
              <a:ext uri="{FF2B5EF4-FFF2-40B4-BE49-F238E27FC236}">
                <a16:creationId xmlns:a16="http://schemas.microsoft.com/office/drawing/2014/main" id="{6CFA9103-0444-4521-A8EA-2B4E90F0CCD1}"/>
              </a:ext>
            </a:extLst>
          </p:cNvPr>
          <p:cNvCxnSpPr>
            <a:cxnSpLocks/>
            <a:stCxn id="49" idx="1"/>
            <a:endCxn id="8" idx="1"/>
          </p:cNvCxnSpPr>
          <p:nvPr/>
        </p:nvCxnSpPr>
        <p:spPr>
          <a:xfrm rot="10800000" flipV="1">
            <a:off x="439425" y="2437977"/>
            <a:ext cx="5065" cy="2632027"/>
          </a:xfrm>
          <a:prstGeom prst="bentConnector3">
            <a:avLst>
              <a:gd name="adj1" fmla="val 46133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Соединитель: уступ 74">
            <a:extLst>
              <a:ext uri="{FF2B5EF4-FFF2-40B4-BE49-F238E27FC236}">
                <a16:creationId xmlns:a16="http://schemas.microsoft.com/office/drawing/2014/main" id="{EF198E36-46AA-44A1-A0D4-2B3B05762D51}"/>
              </a:ext>
            </a:extLst>
          </p:cNvPr>
          <p:cNvCxnSpPr>
            <a:cxnSpLocks/>
            <a:stCxn id="12" idx="3"/>
            <a:endCxn id="63" idx="3"/>
          </p:cNvCxnSpPr>
          <p:nvPr/>
        </p:nvCxnSpPr>
        <p:spPr>
          <a:xfrm flipH="1">
            <a:off x="6408425" y="2360884"/>
            <a:ext cx="5069" cy="4799969"/>
          </a:xfrm>
          <a:prstGeom prst="bentConnector3">
            <a:avLst>
              <a:gd name="adj1" fmla="val -450976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>
            <a:extLst>
              <a:ext uri="{FF2B5EF4-FFF2-40B4-BE49-F238E27FC236}">
                <a16:creationId xmlns:a16="http://schemas.microsoft.com/office/drawing/2014/main" id="{DADAD1FD-1195-49DF-B07A-BD4BED256681}"/>
              </a:ext>
            </a:extLst>
          </p:cNvPr>
          <p:cNvSpPr txBox="1"/>
          <p:nvPr/>
        </p:nvSpPr>
        <p:spPr>
          <a:xfrm>
            <a:off x="439425" y="7889618"/>
            <a:ext cx="5969001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000" u="sng" dirty="0"/>
              <a:t>Клиент не говорит номер телефона – проводим операцию на отказной (городской </a:t>
            </a:r>
            <a:r>
              <a:rPr lang="ru-RU" sz="1000" u="sng"/>
              <a:t>номер автосервиса)</a:t>
            </a:r>
            <a:endParaRPr lang="ru-RU" sz="1000" u="sng" dirty="0"/>
          </a:p>
          <a:p>
            <a:pPr algn="just"/>
            <a:endParaRPr lang="ru-RU" sz="1000" dirty="0"/>
          </a:p>
        </p:txBody>
      </p:sp>
      <p:cxnSp>
        <p:nvCxnSpPr>
          <p:cNvPr id="86" name="Прямая со стрелкой 85">
            <a:extLst>
              <a:ext uri="{FF2B5EF4-FFF2-40B4-BE49-F238E27FC236}">
                <a16:creationId xmlns:a16="http://schemas.microsoft.com/office/drawing/2014/main" id="{A7EABAB8-5048-40C2-8679-3294C1DBBBCA}"/>
              </a:ext>
            </a:extLst>
          </p:cNvPr>
          <p:cNvCxnSpPr>
            <a:cxnSpLocks/>
            <a:stCxn id="63" idx="2"/>
            <a:endCxn id="81" idx="0"/>
          </p:cNvCxnSpPr>
          <p:nvPr/>
        </p:nvCxnSpPr>
        <p:spPr>
          <a:xfrm>
            <a:off x="3423925" y="7807184"/>
            <a:ext cx="1" cy="8243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>
            <a:extLst>
              <a:ext uri="{FF2B5EF4-FFF2-40B4-BE49-F238E27FC236}">
                <a16:creationId xmlns:a16="http://schemas.microsoft.com/office/drawing/2014/main" id="{650B4379-C70E-4DC6-827B-D7FDE6AF1820}"/>
              </a:ext>
            </a:extLst>
          </p:cNvPr>
          <p:cNvSpPr txBox="1"/>
          <p:nvPr/>
        </p:nvSpPr>
        <p:spPr>
          <a:xfrm>
            <a:off x="439426" y="8384664"/>
            <a:ext cx="5969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b="1" dirty="0"/>
              <a:t>ВАЖНО: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100" dirty="0"/>
              <a:t>100% оплат должно пройти через </a:t>
            </a:r>
            <a:r>
              <a:rPr lang="en-US" sz="1100" dirty="0"/>
              <a:t>UDS</a:t>
            </a:r>
            <a:r>
              <a:rPr lang="ru-RU" sz="1100" dirty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100" dirty="0"/>
              <a:t>Минимум 70% оплат – со скачанным мобильным приложением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100" dirty="0"/>
              <a:t>На работе запрещено раздавать рекомендации клиентам из личного мобильного приложения </a:t>
            </a:r>
            <a:r>
              <a:rPr lang="en-US" sz="1100" dirty="0"/>
              <a:t>UDS</a:t>
            </a:r>
            <a:endParaRPr lang="ru-RU" sz="11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49E4CE8-CCA1-96EE-BB20-77FB1FAFAAF4}"/>
              </a:ext>
            </a:extLst>
          </p:cNvPr>
          <p:cNvSpPr txBox="1"/>
          <p:nvPr/>
        </p:nvSpPr>
        <p:spPr>
          <a:xfrm>
            <a:off x="444488" y="3018150"/>
            <a:ext cx="2839722" cy="8617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rnd">
            <a:solidFill>
              <a:schemeClr val="accent1"/>
            </a:solidFill>
            <a:round/>
          </a:ln>
        </p:spPr>
        <p:txBody>
          <a:bodyPr wrap="square" rtlCol="0">
            <a:spAutoFit/>
          </a:bodyPr>
          <a:lstStyle/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В случае отказа скачать приложение предлагаем </a:t>
            </a:r>
            <a:r>
              <a:rPr lang="ru-RU" sz="1000" dirty="0" err="1"/>
              <a:t>телеграм</a:t>
            </a:r>
            <a:r>
              <a:rPr lang="ru-RU" sz="1000" dirty="0"/>
              <a:t> бот лояльности (показываем на обратную сторону тейбл-тента)</a:t>
            </a:r>
            <a:endParaRPr lang="en-US" sz="1000" dirty="0"/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000" dirty="0"/>
              <a:t>Пройдите регистрацию по номеру телефона</a:t>
            </a:r>
          </a:p>
        </p:txBody>
      </p:sp>
    </p:spTree>
    <p:extLst>
      <p:ext uri="{BB962C8B-B14F-4D97-AF65-F5344CB8AC3E}">
        <p14:creationId xmlns:p14="http://schemas.microsoft.com/office/powerpoint/2010/main" val="267081617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366</TotalTime>
  <Words>406</Words>
  <Application>Microsoft Macintosh PowerPoint</Application>
  <PresentationFormat>Лист A4 (210x297 мм)</PresentationFormat>
  <Paragraphs>31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</dc:creator>
  <cp:lastModifiedBy>Microsoft Office User</cp:lastModifiedBy>
  <cp:revision>64</cp:revision>
  <dcterms:created xsi:type="dcterms:W3CDTF">2020-12-02T16:56:55Z</dcterms:created>
  <dcterms:modified xsi:type="dcterms:W3CDTF">2025-05-22T06:31:02Z</dcterms:modified>
</cp:coreProperties>
</file>